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21"/>
  </p:notesMasterIdLst>
  <p:handoutMasterIdLst>
    <p:handoutMasterId r:id="rId22"/>
  </p:handoutMasterIdLst>
  <p:sldIdLst>
    <p:sldId id="778" r:id="rId7"/>
    <p:sldId id="784" r:id="rId8"/>
    <p:sldId id="782" r:id="rId9"/>
    <p:sldId id="785" r:id="rId10"/>
    <p:sldId id="786" r:id="rId11"/>
    <p:sldId id="787" r:id="rId12"/>
    <p:sldId id="788" r:id="rId13"/>
    <p:sldId id="789" r:id="rId14"/>
    <p:sldId id="790" r:id="rId15"/>
    <p:sldId id="809" r:id="rId16"/>
    <p:sldId id="810" r:id="rId17"/>
    <p:sldId id="811" r:id="rId18"/>
    <p:sldId id="808" r:id="rId19"/>
    <p:sldId id="806" r:id="rId20"/>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86455" autoAdjust="0"/>
  </p:normalViewPr>
  <p:slideViewPr>
    <p:cSldViewPr snapToGrid="0">
      <p:cViewPr varScale="1">
        <p:scale>
          <a:sx n="69" d="100"/>
          <a:sy n="69" d="100"/>
        </p:scale>
        <p:origin x="762" y="6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8669"/>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a:t>
            </a:r>
            <a:r>
              <a:rPr lang="en-US" baseline="0" dirty="0" smtClean="0"/>
              <a:t> Office 365 APIs, which leverage the Azure AD </a:t>
            </a:r>
            <a:r>
              <a:rPr lang="en-US" baseline="0" dirty="0" err="1" smtClean="0"/>
              <a:t>Oauth</a:t>
            </a:r>
            <a:r>
              <a:rPr lang="en-US" baseline="0" dirty="0" smtClean="0"/>
              <a:t> service, device apps no longer need to store user credentials.</a:t>
            </a:r>
          </a:p>
          <a:p>
            <a:r>
              <a:rPr lang="en-US" baseline="0" dirty="0" smtClean="0"/>
              <a:t>Azure AD has implemented a “Common Consent” dialog, providing a consistent interface for permission grants.</a:t>
            </a:r>
          </a:p>
          <a:p>
            <a:r>
              <a:rPr lang="en-US" baseline="0" dirty="0" smtClean="0"/>
              <a:t>Typically, </a:t>
            </a:r>
            <a:r>
              <a:rPr lang="en-US" baseline="0" dirty="0" err="1" smtClean="0"/>
              <a:t>OAuth</a:t>
            </a:r>
            <a:r>
              <a:rPr lang="en-US" baseline="0" dirty="0" smtClean="0"/>
              <a:t> is used to access a single resource. Common Consent is unique in that it can provide a token to Exchange Mail/Calendar/Contacts as well as SharePoint lists and files in OneDrive .</a:t>
            </a:r>
            <a:endParaRPr lang="en-US" dirty="0"/>
          </a:p>
        </p:txBody>
      </p:sp>
      <p:sp>
        <p:nvSpPr>
          <p:cNvPr id="4" name="Date Placeholder 3"/>
          <p:cNvSpPr>
            <a:spLocks noGrp="1"/>
          </p:cNvSpPr>
          <p:nvPr>
            <p:ph type="dt" idx="10"/>
          </p:nvPr>
        </p:nvSpPr>
        <p:spPr/>
        <p:txBody>
          <a:bodyPr/>
          <a:lstStyle/>
          <a:p>
            <a:fld id="{0056F32C-2241-48E6-8388-F77F68CEAFB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34788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5102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slide has animations **</a:t>
            </a:r>
          </a:p>
          <a:p>
            <a:endParaRPr lang="en-US" dirty="0" smtClean="0"/>
          </a:p>
          <a:p>
            <a:r>
              <a:rPr lang="en-US" dirty="0" smtClean="0"/>
              <a:t>To facilitate the issuance of tokens</a:t>
            </a:r>
            <a:r>
              <a:rPr lang="en-US" baseline="0" dirty="0" smtClean="0"/>
              <a:t> for multiple resources, a different approach is required.</a:t>
            </a:r>
          </a:p>
          <a:p>
            <a:endParaRPr lang="en-US" baseline="0" dirty="0" smtClean="0"/>
          </a:p>
          <a:p>
            <a:r>
              <a:rPr lang="en-US" baseline="0" dirty="0" smtClean="0"/>
              <a:t>Instead of requesting an access token from the Authorization Endpoint, an authorization code is requested. The Resource Id for which a token is desired in included in the call to the Authorization Endpoint. The Authorization Endpoint will ensure the user is logged in, and will present the Common Consent dialog that lists the permissions requested by the application.</a:t>
            </a:r>
          </a:p>
          <a:p>
            <a:endParaRPr lang="en-US" baseline="0" dirty="0" smtClean="0"/>
          </a:p>
          <a:p>
            <a:r>
              <a:rPr lang="en-US" baseline="0" dirty="0" smtClean="0"/>
              <a:t>The authorization code is redeemed at the new Token Endpoint, which returns an access token and a refresh token. The token is issued for the resource identified in the authorization code request.</a:t>
            </a:r>
          </a:p>
          <a:p>
            <a:endParaRPr lang="en-US" baseline="0" dirty="0" smtClean="0"/>
          </a:p>
          <a:p>
            <a:r>
              <a:rPr lang="en-US" baseline="0" dirty="0" smtClean="0"/>
              <a:t>The access token is used to access the resource. The access token represents the user’s permissions to the resource. The application permission is granted during common consent.</a:t>
            </a:r>
            <a:endParaRPr lang="en-US" dirty="0"/>
          </a:p>
        </p:txBody>
      </p:sp>
      <p:sp>
        <p:nvSpPr>
          <p:cNvPr id="4" name="Date Placeholder 3"/>
          <p:cNvSpPr>
            <a:spLocks noGrp="1"/>
          </p:cNvSpPr>
          <p:nvPr>
            <p:ph type="dt" idx="10"/>
          </p:nvPr>
        </p:nvSpPr>
        <p:spPr/>
        <p:txBody>
          <a:bodyPr/>
          <a:lstStyle/>
          <a:p>
            <a:fld id="{CB5694A4-E5F5-4266-9443-10864A972286}"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73085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28466436-88AF-4870-B75D-13004CB17BEF}"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4609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Although an Azure AD is included with Office 365, accessing it via the Azure Management Portal requires a “sign-up.” However, there are no charges from Azure for using AD. (Charges will occur if other services are used.)</a:t>
            </a:r>
            <a:endParaRPr lang="en-US" dirty="0"/>
          </a:p>
        </p:txBody>
      </p:sp>
      <p:sp>
        <p:nvSpPr>
          <p:cNvPr id="4" name="Date Placeholder 3"/>
          <p:cNvSpPr>
            <a:spLocks noGrp="1"/>
          </p:cNvSpPr>
          <p:nvPr>
            <p:ph type="dt" idx="10"/>
          </p:nvPr>
        </p:nvSpPr>
        <p:spPr/>
        <p:txBody>
          <a:bodyPr/>
          <a:lstStyle/>
          <a:p>
            <a:fld id="{4883B839-3E2D-461F-9C7C-0ECB651581FB}"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8295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snippet from Module 3653-4, notice the </a:t>
            </a:r>
            <a:r>
              <a:rPr lang="en-US" dirty="0" smtClean="0"/>
              <a:t>Client ID and Client Secret are used to create a credential object.</a:t>
            </a:r>
            <a:endParaRPr lang="en-US" dirty="0"/>
          </a:p>
        </p:txBody>
      </p:sp>
      <p:sp>
        <p:nvSpPr>
          <p:cNvPr id="4" name="Date Placeholder 3"/>
          <p:cNvSpPr>
            <a:spLocks noGrp="1"/>
          </p:cNvSpPr>
          <p:nvPr>
            <p:ph type="dt" idx="10"/>
          </p:nvPr>
        </p:nvSpPr>
        <p:spPr/>
        <p:txBody>
          <a:bodyPr/>
          <a:lstStyle/>
          <a:p>
            <a:fld id="{9B6FC0A4-BFAA-4D5E-985B-0D17E8A86BD3}"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4828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1/14/2015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1708095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14</a:t>
            </a:fld>
            <a:endParaRPr lang="en-US" dirty="0"/>
          </a:p>
        </p:txBody>
      </p:sp>
    </p:spTree>
    <p:extLst>
      <p:ext uri="{BB962C8B-B14F-4D97-AF65-F5344CB8AC3E}">
        <p14:creationId xmlns:p14="http://schemas.microsoft.com/office/powerpoint/2010/main" val="12771902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24047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01915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123966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a:p>
        </p:txBody>
      </p:sp>
      <p:sp>
        <p:nvSpPr>
          <p:cNvPr id="3"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60656887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7393937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0700660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7555089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148242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652019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3923884"/>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25962176"/>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5388077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9253087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7238313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17787"/>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70727743"/>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7811513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7878734"/>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189199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7690227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3332689"/>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104345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58857683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58400733"/>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74701317"/>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65039787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642153589"/>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23410380"/>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84739499"/>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699575019"/>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01666"/>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640435"/>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2572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347488"/>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4498693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0492788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7676806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41307191"/>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9" r:id="rId22"/>
    <p:sldLayoutId id="2147484185"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 id="2147484146" r:id="rId1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91052787"/>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7.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858" y="3287178"/>
            <a:ext cx="10237787" cy="997196"/>
          </a:xfrm>
        </p:spPr>
        <p:txBody>
          <a:bodyPr/>
          <a:lstStyle/>
          <a:p>
            <a:r>
              <a:rPr lang="en-US" dirty="0" smtClean="0"/>
              <a:t>Getting Started with Office 365 Authentication and Authorization</a:t>
            </a:r>
            <a:endParaRPr lang="en-US" dirty="0"/>
          </a:p>
        </p:txBody>
      </p:sp>
    </p:spTree>
    <p:extLst>
      <p:ext uri="{BB962C8B-B14F-4D97-AF65-F5344CB8AC3E}">
        <p14:creationId xmlns:p14="http://schemas.microsoft.com/office/powerpoint/2010/main" val="23040039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Connected Services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2"/>
          <a:stretch>
            <a:fillRect/>
          </a:stretch>
        </p:blipFill>
        <p:spPr>
          <a:xfrm>
            <a:off x="1448781" y="1648192"/>
            <a:ext cx="3791039" cy="2823579"/>
          </a:xfrm>
          <a:prstGeom prst="rect">
            <a:avLst/>
          </a:prstGeom>
          <a:ln>
            <a:solidFill>
              <a:schemeClr val="bg1">
                <a:lumMod val="85000"/>
              </a:schemeClr>
            </a:solidFill>
          </a:ln>
        </p:spPr>
      </p:pic>
      <p:pic>
        <p:nvPicPr>
          <p:cNvPr id="5" name="Picture 4"/>
          <p:cNvPicPr>
            <a:picLocks noChangeAspect="1"/>
          </p:cNvPicPr>
          <p:nvPr/>
        </p:nvPicPr>
        <p:blipFill>
          <a:blip r:embed="rId3"/>
          <a:stretch>
            <a:fillRect/>
          </a:stretch>
        </p:blipFill>
        <p:spPr>
          <a:xfrm>
            <a:off x="1417832" y="5212208"/>
            <a:ext cx="7010400" cy="1485900"/>
          </a:xfrm>
          <a:prstGeom prst="rect">
            <a:avLst/>
          </a:prstGeom>
          <a:solidFill>
            <a:schemeClr val="bg1">
              <a:lumMod val="50000"/>
            </a:schemeClr>
          </a:solidFill>
          <a:ln>
            <a:solidFill>
              <a:schemeClr val="bg1">
                <a:lumMod val="50000"/>
              </a:schemeClr>
            </a:solidFill>
          </a:ln>
        </p:spPr>
      </p:pic>
      <p:sp>
        <p:nvSpPr>
          <p:cNvPr id="8" name="Oval 7"/>
          <p:cNvSpPr/>
          <p:nvPr/>
        </p:nvSpPr>
        <p:spPr bwMode="auto">
          <a:xfrm>
            <a:off x="1417832" y="1234504"/>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1</a:t>
            </a:r>
          </a:p>
        </p:txBody>
      </p:sp>
      <p:sp>
        <p:nvSpPr>
          <p:cNvPr id="9" name="TextBox 8"/>
          <p:cNvSpPr txBox="1"/>
          <p:nvPr/>
        </p:nvSpPr>
        <p:spPr>
          <a:xfrm>
            <a:off x="1869896" y="1236092"/>
            <a:ext cx="3869072"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Project &gt; Add &gt; Connected Service…</a:t>
            </a:r>
          </a:p>
        </p:txBody>
      </p:sp>
      <p:sp>
        <p:nvSpPr>
          <p:cNvPr id="10" name="Oval 9"/>
          <p:cNvSpPr/>
          <p:nvPr/>
        </p:nvSpPr>
        <p:spPr bwMode="auto">
          <a:xfrm>
            <a:off x="1405844" y="4695186"/>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2</a:t>
            </a:r>
          </a:p>
        </p:txBody>
      </p:sp>
      <p:sp>
        <p:nvSpPr>
          <p:cNvPr id="11" name="TextBox 10"/>
          <p:cNvSpPr txBox="1"/>
          <p:nvPr/>
        </p:nvSpPr>
        <p:spPr>
          <a:xfrm>
            <a:off x="1857908" y="4696774"/>
            <a:ext cx="184076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Register your app</a:t>
            </a:r>
          </a:p>
        </p:txBody>
      </p:sp>
    </p:spTree>
    <p:extLst>
      <p:ext uri="{BB962C8B-B14F-4D97-AF65-F5344CB8AC3E}">
        <p14:creationId xmlns:p14="http://schemas.microsoft.com/office/powerpoint/2010/main" val="30695795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Services Permissions</a:t>
            </a:r>
            <a:endParaRPr lang="en-US" dirty="0"/>
          </a:p>
        </p:txBody>
      </p:sp>
      <p:sp>
        <p:nvSpPr>
          <p:cNvPr id="4" name="Slide Number Placeholder 3"/>
          <p:cNvSpPr>
            <a:spLocks noGrp="1"/>
          </p:cNvSpPr>
          <p:nvPr>
            <p:ph type="sldNum" sz="quarter" idx="12"/>
          </p:nvPr>
        </p:nvSpPr>
        <p:spPr>
          <a:xfrm>
            <a:off x="2051549" y="6638544"/>
            <a:ext cx="560686" cy="219456"/>
          </a:xfrm>
          <a:prstGeom prst="rect">
            <a:avLst/>
          </a:prstGeom>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236" y="1739819"/>
            <a:ext cx="5174955" cy="35603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635883"/>
            <a:ext cx="3810330" cy="188992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112" y="3954582"/>
            <a:ext cx="3810330" cy="2088061"/>
          </a:xfrm>
          <a:prstGeom prst="rect">
            <a:avLst/>
          </a:prstGeom>
        </p:spPr>
      </p:pic>
      <p:sp>
        <p:nvSpPr>
          <p:cNvPr id="8" name="Oval 7"/>
          <p:cNvSpPr/>
          <p:nvPr/>
        </p:nvSpPr>
        <p:spPr bwMode="auto">
          <a:xfrm>
            <a:off x="5455236" y="1326518"/>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8"/>
          <p:cNvSpPr txBox="1"/>
          <p:nvPr/>
        </p:nvSpPr>
        <p:spPr>
          <a:xfrm>
            <a:off x="5907300" y="1328106"/>
            <a:ext cx="333399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Select required app permissions</a:t>
            </a:r>
          </a:p>
        </p:txBody>
      </p:sp>
      <p:cxnSp>
        <p:nvCxnSpPr>
          <p:cNvPr id="10" name="Straight Arrow Connector 9"/>
          <p:cNvCxnSpPr/>
          <p:nvPr/>
        </p:nvCxnSpPr>
        <p:spPr>
          <a:xfrm flipH="1" flipV="1">
            <a:off x="4438436" y="2486346"/>
            <a:ext cx="2106202" cy="246580"/>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4592548" y="2876764"/>
            <a:ext cx="1952090" cy="1273996"/>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11772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p:txBody>
          <a:bodyPr/>
          <a:lstStyle/>
          <a:p>
            <a:r>
              <a:rPr lang="en-US" dirty="0" smtClean="0"/>
              <a:t>Connecting MVC to Office 365</a:t>
            </a:r>
            <a:endParaRPr lang="en-US" dirty="0"/>
          </a:p>
        </p:txBody>
      </p:sp>
    </p:spTree>
    <p:extLst>
      <p:ext uri="{BB962C8B-B14F-4D97-AF65-F5344CB8AC3E}">
        <p14:creationId xmlns:p14="http://schemas.microsoft.com/office/powerpoint/2010/main" val="12800222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err="1" smtClean="0"/>
              <a:t>OAuth</a:t>
            </a:r>
            <a:r>
              <a:rPr lang="en-US" dirty="0" smtClean="0"/>
              <a:t> Basics &amp; Authentication Flow</a:t>
            </a:r>
          </a:p>
          <a:p>
            <a:r>
              <a:rPr lang="en-US" dirty="0" smtClean="0"/>
              <a:t>App Registration and Authentication</a:t>
            </a:r>
          </a:p>
          <a:p>
            <a:r>
              <a:rPr lang="en-US" dirty="0" smtClean="0"/>
              <a:t>Office 365 Discovery Service</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224743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8776934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Single </a:t>
            </a:r>
            <a:r>
              <a:rPr lang="en-US" dirty="0" err="1" smtClean="0"/>
              <a:t>auth</a:t>
            </a:r>
            <a:r>
              <a:rPr lang="en-US" dirty="0" smtClean="0"/>
              <a:t> flow for Office 365</a:t>
            </a:r>
          </a:p>
          <a:p>
            <a:pPr lvl="1"/>
            <a:r>
              <a:rPr lang="en-US" dirty="0" smtClean="0"/>
              <a:t>Azure AD Graph, Exchange, SharePoint</a:t>
            </a:r>
          </a:p>
          <a:p>
            <a:pPr lvl="1"/>
            <a:r>
              <a:rPr lang="en-US" dirty="0" smtClean="0"/>
              <a:t>Device apps and web sites</a:t>
            </a:r>
          </a:p>
          <a:p>
            <a:pPr lvl="1"/>
            <a:r>
              <a:rPr lang="en-US" dirty="0" smtClean="0"/>
              <a:t>Admin and end-user consent</a:t>
            </a:r>
          </a:p>
          <a:p>
            <a:r>
              <a:rPr lang="en-US" dirty="0" smtClean="0"/>
              <a:t>Secure protocol</a:t>
            </a:r>
          </a:p>
          <a:p>
            <a:pPr lvl="1"/>
            <a:r>
              <a:rPr lang="en-US" dirty="0" err="1" smtClean="0"/>
              <a:t>OAuth</a:t>
            </a:r>
            <a:r>
              <a:rPr lang="en-US" dirty="0" smtClean="0"/>
              <a:t> 2.0</a:t>
            </a:r>
          </a:p>
          <a:p>
            <a:pPr lvl="1"/>
            <a:r>
              <a:rPr lang="en-US" dirty="0" smtClean="0"/>
              <a:t>No capturing user credentials</a:t>
            </a:r>
          </a:p>
          <a:p>
            <a:pPr lvl="1"/>
            <a:r>
              <a:rPr lang="en-US" dirty="0" smtClean="0"/>
              <a:t>Fine-grained access scopes</a:t>
            </a:r>
          </a:p>
          <a:p>
            <a:pPr lvl="1"/>
            <a:r>
              <a:rPr lang="en-US" dirty="0" smtClean="0"/>
              <a:t>Supports MFA and federated user sign-in</a:t>
            </a:r>
          </a:p>
          <a:p>
            <a:pPr lvl="1"/>
            <a:r>
              <a:rPr lang="en-US" dirty="0" smtClean="0"/>
              <a:t>Long-term access through refresh tokens</a:t>
            </a:r>
          </a:p>
        </p:txBody>
      </p:sp>
      <p:sp>
        <p:nvSpPr>
          <p:cNvPr id="2" name="Title 1"/>
          <p:cNvSpPr>
            <a:spLocks noGrp="1"/>
          </p:cNvSpPr>
          <p:nvPr>
            <p:ph type="title"/>
          </p:nvPr>
        </p:nvSpPr>
        <p:spPr/>
        <p:txBody>
          <a:bodyPr/>
          <a:lstStyle/>
          <a:p>
            <a:r>
              <a:rPr lang="en-US" sz="4704" dirty="0"/>
              <a:t>Azure AD OAuth in </a:t>
            </a:r>
            <a:r>
              <a:rPr lang="en-US" sz="4704" dirty="0" smtClean="0"/>
              <a:t>Office 365</a:t>
            </a:r>
            <a:endParaRPr lang="en-US" sz="4704" dirty="0"/>
          </a:p>
        </p:txBody>
      </p:sp>
      <p:pic>
        <p:nvPicPr>
          <p:cNvPr id="4" name="Picture 11"/>
          <p:cNvPicPr>
            <a:picLocks noChangeAspect="1"/>
          </p:cNvPicPr>
          <p:nvPr/>
        </p:nvPicPr>
        <p:blipFill rotWithShape="1">
          <a:blip r:embed="rId3"/>
          <a:srcRect l="38956" r="1088" b="17214"/>
          <a:stretch/>
        </p:blipFill>
        <p:spPr>
          <a:xfrm>
            <a:off x="7961477" y="1245607"/>
            <a:ext cx="3924985" cy="4911481"/>
          </a:xfrm>
          <a:prstGeom prst="rect">
            <a:avLst/>
          </a:prstGeom>
          <a:ln w="3175">
            <a:solidFill>
              <a:schemeClr val="tx1"/>
            </a:solidFill>
          </a:ln>
        </p:spPr>
      </p:pic>
    </p:spTree>
    <p:extLst>
      <p:ext uri="{BB962C8B-B14F-4D97-AF65-F5344CB8AC3E}">
        <p14:creationId xmlns:p14="http://schemas.microsoft.com/office/powerpoint/2010/main" val="201242897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Basics and Authentication Flow</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924954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312" dirty="0"/>
              <a:t>Authentication to Office 365 APIs using Resource Id</a:t>
            </a:r>
          </a:p>
        </p:txBody>
      </p:sp>
      <p:sp>
        <p:nvSpPr>
          <p:cNvPr id="2" name="Rectangle 1"/>
          <p:cNvSpPr/>
          <p:nvPr/>
        </p:nvSpPr>
        <p:spPr bwMode="auto">
          <a:xfrm>
            <a:off x="1015994" y="1935348"/>
            <a:ext cx="448096" cy="4242816"/>
          </a:xfrm>
          <a:prstGeom prst="rect">
            <a:avLst/>
          </a:prstGeom>
          <a:solidFill>
            <a:schemeClr val="tx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7" name="Rectangle 6"/>
          <p:cNvSpPr/>
          <p:nvPr/>
        </p:nvSpPr>
        <p:spPr bwMode="auto">
          <a:xfrm>
            <a:off x="4202452" y="1935348"/>
            <a:ext cx="448096" cy="4242816"/>
          </a:xfrm>
          <a:prstGeom prst="rect">
            <a:avLst/>
          </a:prstGeom>
          <a:solidFill>
            <a:schemeClr val="accent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8" name="Rectangle 7"/>
          <p:cNvSpPr/>
          <p:nvPr/>
        </p:nvSpPr>
        <p:spPr bwMode="auto">
          <a:xfrm>
            <a:off x="7388910" y="1935348"/>
            <a:ext cx="448096" cy="4242816"/>
          </a:xfrm>
          <a:prstGeom prst="rect">
            <a:avLst/>
          </a:prstGeom>
          <a:solidFill>
            <a:schemeClr val="accent3"/>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9" name="Rectangle 8"/>
          <p:cNvSpPr/>
          <p:nvPr/>
        </p:nvSpPr>
        <p:spPr bwMode="auto">
          <a:xfrm>
            <a:off x="10575369" y="1935348"/>
            <a:ext cx="448096" cy="4238949"/>
          </a:xfrm>
          <a:prstGeom prst="rect">
            <a:avLst/>
          </a:prstGeom>
          <a:solidFill>
            <a:schemeClr val="accent4"/>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10" name="TextBox 9"/>
          <p:cNvSpPr txBox="1"/>
          <p:nvPr/>
        </p:nvSpPr>
        <p:spPr>
          <a:xfrm>
            <a:off x="418533" y="1467079"/>
            <a:ext cx="1906226"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Native Application</a:t>
            </a:r>
          </a:p>
        </p:txBody>
      </p:sp>
      <p:sp>
        <p:nvSpPr>
          <p:cNvPr id="11" name="TextBox 10"/>
          <p:cNvSpPr txBox="1"/>
          <p:nvPr/>
        </p:nvSpPr>
        <p:spPr>
          <a:xfrm>
            <a:off x="3331155" y="1188521"/>
            <a:ext cx="2341541"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Authorization</a:t>
            </a:r>
          </a:p>
          <a:p>
            <a:pPr algn="ctr">
              <a:lnSpc>
                <a:spcPct val="90000"/>
              </a:lnSpc>
              <a:spcAft>
                <a:spcPts val="588"/>
              </a:spcAft>
            </a:pPr>
            <a:r>
              <a:rPr lang="en-US" sz="1372" b="1" dirty="0">
                <a:solidFill>
                  <a:schemeClr val="bg2"/>
                </a:solidFill>
              </a:rPr>
              <a:t>Endpoint	</a:t>
            </a:r>
          </a:p>
        </p:txBody>
      </p:sp>
      <p:sp>
        <p:nvSpPr>
          <p:cNvPr id="12" name="TextBox 11"/>
          <p:cNvSpPr txBox="1"/>
          <p:nvPr/>
        </p:nvSpPr>
        <p:spPr>
          <a:xfrm>
            <a:off x="6864704" y="1188521"/>
            <a:ext cx="1689353"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Token</a:t>
            </a:r>
          </a:p>
          <a:p>
            <a:pPr algn="ctr">
              <a:lnSpc>
                <a:spcPct val="90000"/>
              </a:lnSpc>
              <a:spcAft>
                <a:spcPts val="588"/>
              </a:spcAft>
            </a:pPr>
            <a:r>
              <a:rPr lang="en-US" sz="1372" b="1" dirty="0">
                <a:solidFill>
                  <a:schemeClr val="bg2"/>
                </a:solidFill>
              </a:rPr>
              <a:t>Endpoint	</a:t>
            </a:r>
          </a:p>
        </p:txBody>
      </p:sp>
      <p:sp>
        <p:nvSpPr>
          <p:cNvPr id="13" name="TextBox 12"/>
          <p:cNvSpPr txBox="1"/>
          <p:nvPr/>
        </p:nvSpPr>
        <p:spPr>
          <a:xfrm>
            <a:off x="9925107" y="1467079"/>
            <a:ext cx="1548145"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Office 365 API</a:t>
            </a:r>
          </a:p>
        </p:txBody>
      </p:sp>
      <p:cxnSp>
        <p:nvCxnSpPr>
          <p:cNvPr id="14" name="Straight Arrow Connector 13"/>
          <p:cNvCxnSpPr/>
          <p:nvPr/>
        </p:nvCxnSpPr>
        <p:spPr>
          <a:xfrm>
            <a:off x="1464090" y="2383443"/>
            <a:ext cx="2738363"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64090" y="2756856"/>
            <a:ext cx="273836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64090" y="3130270"/>
            <a:ext cx="209111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555203" y="2756857"/>
            <a:ext cx="0" cy="373413"/>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373410" y="2010031"/>
            <a:ext cx="230534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Request authorization code</a:t>
            </a:r>
          </a:p>
        </p:txBody>
      </p:sp>
      <p:sp>
        <p:nvSpPr>
          <p:cNvPr id="21" name="TextBox 20"/>
          <p:cNvSpPr txBox="1"/>
          <p:nvPr/>
        </p:nvSpPr>
        <p:spPr>
          <a:xfrm>
            <a:off x="2089409" y="2379068"/>
            <a:ext cx="229855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Sign-in via browser pop-up</a:t>
            </a:r>
          </a:p>
        </p:txBody>
      </p:sp>
      <p:sp>
        <p:nvSpPr>
          <p:cNvPr id="22" name="TextBox 21"/>
          <p:cNvSpPr txBox="1"/>
          <p:nvPr/>
        </p:nvSpPr>
        <p:spPr>
          <a:xfrm>
            <a:off x="1451114" y="2760605"/>
            <a:ext cx="221623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authorization code</a:t>
            </a:r>
          </a:p>
        </p:txBody>
      </p:sp>
      <p:cxnSp>
        <p:nvCxnSpPr>
          <p:cNvPr id="24" name="Straight Arrow Connector 23"/>
          <p:cNvCxnSpPr/>
          <p:nvPr/>
        </p:nvCxnSpPr>
        <p:spPr>
          <a:xfrm>
            <a:off x="1469561" y="3802413"/>
            <a:ext cx="5919350"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451114" y="4250509"/>
            <a:ext cx="591935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371646" y="3443673"/>
            <a:ext cx="576989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Redeem authorization code and acquire access token for Office 365 resource</a:t>
            </a:r>
          </a:p>
        </p:txBody>
      </p:sp>
      <p:sp>
        <p:nvSpPr>
          <p:cNvPr id="27" name="TextBox 26"/>
          <p:cNvSpPr txBox="1"/>
          <p:nvPr/>
        </p:nvSpPr>
        <p:spPr>
          <a:xfrm>
            <a:off x="1384465" y="4264426"/>
            <a:ext cx="305751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access token and refresh token</a:t>
            </a:r>
          </a:p>
        </p:txBody>
      </p:sp>
      <p:cxnSp>
        <p:nvCxnSpPr>
          <p:cNvPr id="32" name="Straight Arrow Connector 31"/>
          <p:cNvCxnSpPr/>
          <p:nvPr/>
        </p:nvCxnSpPr>
        <p:spPr>
          <a:xfrm>
            <a:off x="1486969" y="5266578"/>
            <a:ext cx="9082930" cy="0"/>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92430" y="5370748"/>
            <a:ext cx="1916532"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Http Response</a:t>
            </a:r>
          </a:p>
        </p:txBody>
      </p:sp>
      <p:sp>
        <p:nvSpPr>
          <p:cNvPr id="34" name="TextBox 33"/>
          <p:cNvSpPr txBox="1"/>
          <p:nvPr/>
        </p:nvSpPr>
        <p:spPr>
          <a:xfrm>
            <a:off x="1400116" y="4882869"/>
            <a:ext cx="330191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Call Office 365 API using the access token</a:t>
            </a:r>
          </a:p>
        </p:txBody>
      </p:sp>
      <p:cxnSp>
        <p:nvCxnSpPr>
          <p:cNvPr id="35" name="Straight Arrow Connector 34"/>
          <p:cNvCxnSpPr/>
          <p:nvPr/>
        </p:nvCxnSpPr>
        <p:spPr>
          <a:xfrm>
            <a:off x="1473769" y="5722547"/>
            <a:ext cx="908293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08691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6" grpId="0"/>
      <p:bldP spid="27" grpId="0"/>
      <p:bldP spid="33" grpId="0"/>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Registration &amp; Authentication</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4893360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Included in Office 365 Subscription</a:t>
            </a:r>
          </a:p>
          <a:p>
            <a:r>
              <a:rPr lang="en-US" dirty="0" smtClean="0"/>
              <a:t>Users &amp; Groups managed in Office</a:t>
            </a:r>
            <a:r>
              <a:rPr lang="en-US" baseline="0" dirty="0" smtClean="0"/>
              <a:t> 365 Portal</a:t>
            </a:r>
          </a:p>
          <a:p>
            <a:pPr lvl="1"/>
            <a:r>
              <a:rPr lang="en-US" dirty="0" smtClean="0"/>
              <a:t>Changes persisted</a:t>
            </a:r>
            <a:r>
              <a:rPr lang="en-US" baseline="0" dirty="0" smtClean="0"/>
              <a:t> in Azure AD</a:t>
            </a:r>
          </a:p>
          <a:p>
            <a:pPr lvl="0"/>
            <a:endParaRPr lang="en-US" dirty="0"/>
          </a:p>
        </p:txBody>
      </p:sp>
      <p:sp>
        <p:nvSpPr>
          <p:cNvPr id="6" name="Title 5"/>
          <p:cNvSpPr>
            <a:spLocks noGrp="1"/>
          </p:cNvSpPr>
          <p:nvPr>
            <p:ph type="title"/>
          </p:nvPr>
        </p:nvSpPr>
        <p:spPr/>
        <p:txBody>
          <a:bodyPr/>
          <a:lstStyle/>
          <a:p>
            <a:r>
              <a:rPr lang="en-US" dirty="0" smtClean="0"/>
              <a:t>Azure Active</a:t>
            </a:r>
            <a:r>
              <a:rPr lang="en-US" baseline="0" dirty="0" smtClean="0"/>
              <a:t> Directory (Azure AD)</a:t>
            </a:r>
            <a:endParaRPr lang="en-US" dirty="0"/>
          </a:p>
        </p:txBody>
      </p:sp>
      <p:pic>
        <p:nvPicPr>
          <p:cNvPr id="2" name="Picture 1"/>
          <p:cNvPicPr>
            <a:picLocks noChangeAspect="1"/>
          </p:cNvPicPr>
          <p:nvPr/>
        </p:nvPicPr>
        <p:blipFill rotWithShape="1">
          <a:blip r:embed="rId3"/>
          <a:srcRect b="8309"/>
          <a:stretch/>
        </p:blipFill>
        <p:spPr>
          <a:xfrm>
            <a:off x="519112" y="3423725"/>
            <a:ext cx="6325148" cy="3277113"/>
          </a:xfrm>
          <a:prstGeom prst="rect">
            <a:avLst/>
          </a:prstGeom>
        </p:spPr>
      </p:pic>
      <p:pic>
        <p:nvPicPr>
          <p:cNvPr id="3" name="Picture 2"/>
          <p:cNvPicPr>
            <a:picLocks noChangeAspect="1"/>
          </p:cNvPicPr>
          <p:nvPr/>
        </p:nvPicPr>
        <p:blipFill>
          <a:blip r:embed="rId4"/>
          <a:stretch>
            <a:fillRect/>
          </a:stretch>
        </p:blipFill>
        <p:spPr>
          <a:xfrm>
            <a:off x="4352291" y="3156474"/>
            <a:ext cx="7315834" cy="2545301"/>
          </a:xfrm>
          <a:prstGeom prst="rect">
            <a:avLst/>
          </a:prstGeom>
        </p:spPr>
      </p:pic>
    </p:spTree>
    <p:extLst>
      <p:ext uri="{BB962C8B-B14F-4D97-AF65-F5344CB8AC3E}">
        <p14:creationId xmlns:p14="http://schemas.microsoft.com/office/powerpoint/2010/main" val="165816647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Application Types</a:t>
            </a:r>
          </a:p>
          <a:p>
            <a:pPr lvl="1"/>
            <a:r>
              <a:rPr lang="en-US" dirty="0" smtClean="0"/>
              <a:t>Custom developed</a:t>
            </a:r>
          </a:p>
          <a:p>
            <a:pPr lvl="1"/>
            <a:r>
              <a:rPr lang="en-US" dirty="0" smtClean="0"/>
              <a:t>Third-party, published in the gallery</a:t>
            </a:r>
          </a:p>
          <a:p>
            <a:pPr lvl="2"/>
            <a:r>
              <a:rPr lang="en-US" dirty="0" smtClean="0"/>
              <a:t>Office</a:t>
            </a:r>
            <a:r>
              <a:rPr lang="en-US" baseline="0" dirty="0" smtClean="0"/>
              <a:t> 365 SharePoint, Exchange</a:t>
            </a:r>
          </a:p>
          <a:p>
            <a:pPr lvl="2"/>
            <a:r>
              <a:rPr lang="en-US" baseline="0" dirty="0" smtClean="0"/>
              <a:t>Dynamics CRM</a:t>
            </a:r>
          </a:p>
          <a:p>
            <a:pPr lvl="2"/>
            <a:r>
              <a:rPr lang="en-US" baseline="0" dirty="0" smtClean="0"/>
              <a:t>Thousands of others</a:t>
            </a:r>
            <a:endParaRPr lang="en-US" dirty="0" smtClean="0"/>
          </a:p>
          <a:p>
            <a:pPr lvl="1"/>
            <a:endParaRPr lang="en-US" dirty="0" smtClean="0"/>
          </a:p>
          <a:p>
            <a:pPr lvl="0"/>
            <a:r>
              <a:rPr lang="en-US" dirty="0" smtClean="0"/>
              <a:t>Custom Applications</a:t>
            </a:r>
          </a:p>
          <a:p>
            <a:pPr lvl="1"/>
            <a:r>
              <a:rPr lang="en-US" dirty="0" smtClean="0"/>
              <a:t>Web Application and/or </a:t>
            </a:r>
            <a:r>
              <a:rPr lang="en-US" dirty="0" err="1" smtClean="0"/>
              <a:t>WebAPI</a:t>
            </a:r>
            <a:r>
              <a:rPr lang="en-US" dirty="0" smtClean="0"/>
              <a:t> </a:t>
            </a:r>
          </a:p>
          <a:p>
            <a:pPr lvl="1"/>
            <a:r>
              <a:rPr lang="en-US" dirty="0" smtClean="0"/>
              <a:t>Native Client</a:t>
            </a:r>
          </a:p>
        </p:txBody>
      </p:sp>
      <p:sp>
        <p:nvSpPr>
          <p:cNvPr id="5" name="Title 4"/>
          <p:cNvSpPr>
            <a:spLocks noGrp="1"/>
          </p:cNvSpPr>
          <p:nvPr>
            <p:ph type="title"/>
          </p:nvPr>
        </p:nvSpPr>
        <p:spPr/>
        <p:txBody>
          <a:bodyPr/>
          <a:lstStyle/>
          <a:p>
            <a:r>
              <a:rPr lang="en-US" dirty="0" smtClean="0"/>
              <a:t>Application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pic>
        <p:nvPicPr>
          <p:cNvPr id="7" name="Picture 6"/>
          <p:cNvPicPr>
            <a:picLocks noChangeAspect="1"/>
          </p:cNvPicPr>
          <p:nvPr/>
        </p:nvPicPr>
        <p:blipFill>
          <a:blip r:embed="rId2"/>
          <a:stretch>
            <a:fillRect/>
          </a:stretch>
        </p:blipFill>
        <p:spPr>
          <a:xfrm>
            <a:off x="5300663" y="1423146"/>
            <a:ext cx="6367462" cy="4439190"/>
          </a:xfrm>
          <a:prstGeom prst="rect">
            <a:avLst/>
          </a:prstGeom>
          <a:ln>
            <a:solidFill>
              <a:schemeClr val="accent1"/>
            </a:solidFill>
          </a:ln>
        </p:spPr>
      </p:pic>
      <p:pic>
        <p:nvPicPr>
          <p:cNvPr id="9" name="Picture 8"/>
          <p:cNvPicPr>
            <a:picLocks noChangeAspect="1"/>
          </p:cNvPicPr>
          <p:nvPr/>
        </p:nvPicPr>
        <p:blipFill>
          <a:blip r:embed="rId3"/>
          <a:stretch>
            <a:fillRect/>
          </a:stretch>
        </p:blipFill>
        <p:spPr>
          <a:xfrm>
            <a:off x="5441157" y="3196993"/>
            <a:ext cx="4801016" cy="3429297"/>
          </a:xfrm>
          <a:prstGeom prst="rect">
            <a:avLst/>
          </a:prstGeom>
          <a:ln>
            <a:solidFill>
              <a:schemeClr val="accent1"/>
            </a:solidFill>
          </a:ln>
        </p:spPr>
      </p:pic>
    </p:spTree>
    <p:extLst>
      <p:ext uri="{BB962C8B-B14F-4D97-AF65-F5344CB8AC3E}">
        <p14:creationId xmlns:p14="http://schemas.microsoft.com/office/powerpoint/2010/main" val="27004410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information</a:t>
            </a:r>
          </a:p>
          <a:p>
            <a:pPr lvl="1"/>
            <a:r>
              <a:rPr lang="en-US" dirty="0" smtClean="0"/>
              <a:t>Client ID</a:t>
            </a:r>
          </a:p>
          <a:p>
            <a:pPr lvl="1"/>
            <a:r>
              <a:rPr lang="en-US" dirty="0" smtClean="0"/>
              <a:t>Keys (aka Client Secret)</a:t>
            </a:r>
          </a:p>
          <a:p>
            <a:pPr lvl="1"/>
            <a:r>
              <a:rPr lang="en-US" baseline="0" dirty="0" smtClean="0"/>
              <a:t>Redirect /Sign-On URI</a:t>
            </a:r>
          </a:p>
        </p:txBody>
      </p:sp>
      <p:sp>
        <p:nvSpPr>
          <p:cNvPr id="3" name="Title 2"/>
          <p:cNvSpPr>
            <a:spLocks noGrp="1"/>
          </p:cNvSpPr>
          <p:nvPr>
            <p:ph type="title"/>
          </p:nvPr>
        </p:nvSpPr>
        <p:spPr/>
        <p:txBody>
          <a:bodyPr/>
          <a:lstStyle/>
          <a:p>
            <a:r>
              <a:rPr lang="en-US" dirty="0" smtClean="0"/>
              <a:t>Custom Application</a:t>
            </a:r>
            <a:r>
              <a:rPr lang="en-US" baseline="0" dirty="0" smtClean="0"/>
              <a:t>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pic>
        <p:nvPicPr>
          <p:cNvPr id="5" name="Picture 4"/>
          <p:cNvPicPr>
            <a:picLocks noChangeAspect="1"/>
          </p:cNvPicPr>
          <p:nvPr/>
        </p:nvPicPr>
        <p:blipFill>
          <a:blip r:embed="rId2"/>
          <a:stretch>
            <a:fillRect/>
          </a:stretch>
        </p:blipFill>
        <p:spPr>
          <a:xfrm>
            <a:off x="3911706" y="1447799"/>
            <a:ext cx="7756419" cy="4386686"/>
          </a:xfrm>
          <a:prstGeom prst="rect">
            <a:avLst/>
          </a:prstGeom>
        </p:spPr>
      </p:pic>
    </p:spTree>
    <p:extLst>
      <p:ext uri="{BB962C8B-B14F-4D97-AF65-F5344CB8AC3E}">
        <p14:creationId xmlns:p14="http://schemas.microsoft.com/office/powerpoint/2010/main" val="83091673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4000" b="0" kern="1200" spc="-70" baseline="0" dirty="0" smtClean="0">
                <a:gradFill>
                  <a:gsLst>
                    <a:gs pos="100000">
                      <a:schemeClr val="bg2"/>
                    </a:gs>
                    <a:gs pos="0">
                      <a:schemeClr val="bg2"/>
                    </a:gs>
                  </a:gsLst>
                  <a:lin ang="5400000" scaled="0"/>
                </a:gradFill>
                <a:effectLst/>
                <a:latin typeface="+mj-lt"/>
                <a:ea typeface="+mn-ea"/>
                <a:cs typeface="+mn-cs"/>
              </a:rPr>
              <a:t>App Authentication uses Client ID/Secret</a:t>
            </a:r>
          </a:p>
          <a:p>
            <a:pPr lvl="1"/>
            <a:r>
              <a:rPr lang="en-US" baseline="0" dirty="0" smtClean="0"/>
              <a:t>Protect this information just as you would a user name / password</a:t>
            </a:r>
            <a:endParaRPr lang="en-US" dirty="0"/>
          </a:p>
        </p:txBody>
      </p:sp>
      <p:sp>
        <p:nvSpPr>
          <p:cNvPr id="3" name="Title 2"/>
          <p:cNvSpPr>
            <a:spLocks noGrp="1"/>
          </p:cNvSpPr>
          <p:nvPr>
            <p:ph type="title"/>
          </p:nvPr>
        </p:nvSpPr>
        <p:spPr/>
        <p:txBody>
          <a:bodyPr/>
          <a:lstStyle/>
          <a:p>
            <a:pPr lvl="0"/>
            <a:r>
              <a:rPr lang="en-US" baseline="0" dirty="0" smtClean="0"/>
              <a:t>Application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5" name="Picture 4"/>
          <p:cNvPicPr>
            <a:picLocks noChangeAspect="1"/>
          </p:cNvPicPr>
          <p:nvPr/>
        </p:nvPicPr>
        <p:blipFill>
          <a:blip r:embed="rId3"/>
          <a:stretch>
            <a:fillRect/>
          </a:stretch>
        </p:blipFill>
        <p:spPr>
          <a:xfrm>
            <a:off x="1081386" y="2972709"/>
            <a:ext cx="8249257" cy="1570717"/>
          </a:xfrm>
          <a:prstGeom prst="rect">
            <a:avLst/>
          </a:prstGeom>
        </p:spPr>
      </p:pic>
    </p:spTree>
    <p:extLst>
      <p:ext uri="{BB962C8B-B14F-4D97-AF65-F5344CB8AC3E}">
        <p14:creationId xmlns:p14="http://schemas.microsoft.com/office/powerpoint/2010/main" val="2127879006"/>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D61B4CFCB5D8D4A8E65D32A29D8DB3E" ma:contentTypeVersion="3" ma:contentTypeDescription="Create a new document." ma:contentTypeScope="" ma:versionID="f0276697cd14aa124c054602ce8fe3c5">
  <xsd:schema xmlns:xsd="http://www.w3.org/2001/XMLSchema" xmlns:xs="http://www.w3.org/2001/XMLSchema" xmlns:p="http://schemas.microsoft.com/office/2006/metadata/properties" xmlns:ns1="http://schemas.microsoft.com/sharepoint/v3" xmlns:ns2="c7dd7a47-5eb0-4219-9c75-8258c822be9e" targetNamespace="http://schemas.microsoft.com/office/2006/metadata/properties" ma:root="true" ma:fieldsID="ce85d22485e5625b9ccd59583b658dde" ns1:_="" ns2:_="">
    <xsd:import namespace="http://schemas.microsoft.com/sharepoint/v3"/>
    <xsd:import namespace="c7dd7a47-5eb0-4219-9c75-8258c822be9e"/>
    <xsd:element name="properties">
      <xsd:complexType>
        <xsd:sequence>
          <xsd:element name="documentManagement">
            <xsd:complexType>
              <xsd:all>
                <xsd:element ref="ns1:Company" minOccurs="0"/>
                <xsd:element ref="ns2:Projec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8" nillable="true" ma:displayName="Company" ma:internalName="Compan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dd7a47-5eb0-4219-9c75-8258c822be9e" elementFormDefault="qualified">
    <xsd:import namespace="http://schemas.microsoft.com/office/2006/documentManagement/types"/>
    <xsd:import namespace="http://schemas.microsoft.com/office/infopath/2007/PartnerControls"/>
    <xsd:element name="Project" ma:index="9" nillable="true" ma:displayName="Project" ma:internalName="Projec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Company xmlns="http://schemas.microsoft.com/sharepoint/v3">Critical Path</Company>
    <Project xmlns="c7dd7a47-5eb0-4219-9c75-8258c822be9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2078E1A-D2E2-4564-A309-CC02D4FE52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7dd7a47-5eb0-4219-9c75-8258c822b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purl.org/dc/dcmitype/"/>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terms/"/>
    <ds:schemaRef ds:uri="http://purl.org/dc/elements/1.1/"/>
    <ds:schemaRef ds:uri="http://schemas.openxmlformats.org/package/2006/metadata/core-properties"/>
    <ds:schemaRef ds:uri="c7dd7a47-5eb0-4219-9c75-8258c822be9e"/>
    <ds:schemaRef ds:uri="http://schemas.microsoft.com/sharepoint/v3"/>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1603</Words>
  <Application>Microsoft Office PowerPoint</Application>
  <PresentationFormat>Custom</PresentationFormat>
  <Paragraphs>125</Paragraphs>
  <Slides>14</Slides>
  <Notes>8</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14</vt:i4>
      </vt:variant>
    </vt:vector>
  </HeadingPairs>
  <TitlesOfParts>
    <vt:vector size="24" baseType="lpstr">
      <vt:lpstr>Arial</vt:lpstr>
      <vt:lpstr>Calibri</vt:lpstr>
      <vt:lpstr>Consolas</vt:lpstr>
      <vt:lpstr>Segoe Semibold</vt:lpstr>
      <vt:lpstr>Segoe UI</vt:lpstr>
      <vt:lpstr>Segoe UI Light</vt:lpstr>
      <vt:lpstr>Wingdings</vt:lpstr>
      <vt:lpstr>5-30055_Office Template 2012 - 16x9 - White Background</vt:lpstr>
      <vt:lpstr>5-30055_Office Template 2012 - 16x9 - Colored Accent Slides</vt:lpstr>
      <vt:lpstr>2_TEE14 Speaker PPT Template</vt:lpstr>
      <vt:lpstr>Getting Started with Office 365 Authentication and Authorization</vt:lpstr>
      <vt:lpstr>Azure AD OAuth in Office 365</vt:lpstr>
      <vt:lpstr>OAuth Basics and Authentication Flow</vt:lpstr>
      <vt:lpstr>Authentication to Office 365 APIs using Resource Id</vt:lpstr>
      <vt:lpstr>App Registration &amp; Authentication</vt:lpstr>
      <vt:lpstr>Azure Active Directory (Azure AD)</vt:lpstr>
      <vt:lpstr>Application Registration</vt:lpstr>
      <vt:lpstr>Custom Application Registration</vt:lpstr>
      <vt:lpstr>Application Authentication</vt:lpstr>
      <vt:lpstr>Adding Connected Services</vt:lpstr>
      <vt:lpstr>Connected Services Permissions</vt:lpstr>
      <vt:lpstr>DEMO</vt:lpstr>
      <vt:lpstr>Summary</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2014-09-03T01:10:32Z</dcterms:created>
  <dcterms:modified xsi:type="dcterms:W3CDTF">2015-01-15T00:14:10Z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0x0101006D61B4CFCB5D8D4A8E65D32A29D8DB3E</vt:lpwstr>
  </property>
</Properties>
</file>

<file path=docProps/thumbnail.jpeg>
</file>